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8" r:id="rId9"/>
    <p:sldId id="266" r:id="rId10"/>
    <p:sldId id="276" r:id="rId11"/>
    <p:sldId id="277" r:id="rId12"/>
    <p:sldId id="271" r:id="rId13"/>
    <p:sldId id="272" r:id="rId14"/>
    <p:sldId id="273" r:id="rId15"/>
    <p:sldId id="270" r:id="rId16"/>
    <p:sldId id="274" r:id="rId17"/>
    <p:sldId id="275" r:id="rId18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9EC"/>
    <a:srgbClr val="F6CFD6"/>
    <a:srgbClr val="9F9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>
      <p:cViewPr varScale="1">
        <p:scale>
          <a:sx n="159" d="100"/>
          <a:sy n="159" d="100"/>
        </p:scale>
        <p:origin x="300" y="14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9"/>
          <p:cNvPicPr>
            <a:picLocks noChangeAspect="1"/>
          </p:cNvPicPr>
          <p:nvPr userDrawn="1"/>
        </p:nvPicPr>
        <p:blipFill>
          <a:blip r:embed="rId2"/>
          <a:srcRect t="9999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Прямоугольник 10"/>
          <p:cNvSpPr/>
          <p:nvPr userDrawn="1"/>
        </p:nvSpPr>
        <p:spPr bwMode="auto"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11"/>
          <p:cNvSpPr/>
          <p:nvPr userDrawn="1"/>
        </p:nvSpPr>
        <p:spPr bwMode="auto"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57;p50"/>
          <p:cNvSpPr>
            <a:spLocks noAdjustHandles="1"/>
          </p:cNvSpPr>
          <p:nvPr userDrawn="1"/>
        </p:nvSpPr>
        <p:spPr bwMode="auto"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grpSp>
        <p:nvGrpSpPr>
          <p:cNvPr id="9" name="Группа 14"/>
          <p:cNvGrpSpPr/>
          <p:nvPr userDrawn="1"/>
        </p:nvGrpSpPr>
        <p:grpSpPr bwMode="auto"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0" name="Прямоугольник 15"/>
            <p:cNvSpPr/>
            <p:nvPr/>
          </p:nvSpPr>
          <p:spPr bwMode="auto"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" name="Прямоугольник 16"/>
            <p:cNvSpPr/>
            <p:nvPr/>
          </p:nvSpPr>
          <p:spPr bwMode="auto">
            <a:xfrm>
              <a:off x="1243611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" name="Прямоугольник 17"/>
            <p:cNvSpPr/>
            <p:nvPr/>
          </p:nvSpPr>
          <p:spPr bwMode="auto"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" name="Прямоугольник 18"/>
            <p:cNvSpPr/>
            <p:nvPr/>
          </p:nvSpPr>
          <p:spPr bwMode="auto"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" name="Прямоугольник 19"/>
            <p:cNvSpPr/>
            <p:nvPr/>
          </p:nvSpPr>
          <p:spPr bwMode="auto"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5" name="Прямоугольник 20"/>
            <p:cNvSpPr/>
            <p:nvPr/>
          </p:nvSpPr>
          <p:spPr bwMode="auto"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" name="Прямоугольник 21"/>
            <p:cNvSpPr/>
            <p:nvPr/>
          </p:nvSpPr>
          <p:spPr bwMode="auto"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 22"/>
            <p:cNvSpPr/>
            <p:nvPr/>
          </p:nvSpPr>
          <p:spPr bwMode="auto"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23"/>
            <p:cNvSpPr/>
            <p:nvPr/>
          </p:nvSpPr>
          <p:spPr bwMode="auto"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Прямоугольник 24"/>
            <p:cNvSpPr/>
            <p:nvPr/>
          </p:nvSpPr>
          <p:spPr bwMode="auto"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Прямоугольник 25"/>
            <p:cNvSpPr/>
            <p:nvPr/>
          </p:nvSpPr>
          <p:spPr bwMode="auto"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21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22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23" name="Прямоугольник 26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25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26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держание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 userDrawn="1"/>
        </p:nvPicPr>
        <p:blipFill>
          <a:blip r:embed="rId2"/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6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>
                <a:solidFill>
                  <a:schemeClr val="bg2">
                    <a:lumMod val="75000"/>
                  </a:schemeClr>
                </a:solidFill>
              </a:rPr>
              <a:t>‹#›</a:t>
            </a:fld>
            <a:endParaRPr lang="ru-RU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8" name="Прямоугольник 8"/>
          <p:cNvSpPr/>
          <p:nvPr userDrawn="1"/>
        </p:nvSpPr>
        <p:spPr bwMode="auto"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pPr>
              <a:defRPr/>
            </a:pPr>
            <a:r>
              <a:rPr lang="ru-RU"/>
              <a:t>СОДЕРЖАНИЕ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держание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2"/>
          <p:cNvPicPr>
            <a:picLocks noChangeAspect="1"/>
          </p:cNvPicPr>
          <p:nvPr userDrawn="1"/>
        </p:nvPicPr>
        <p:blipFill>
          <a:blip r:embed="rId2"/>
          <a:srcRect l="373" b="15924"/>
          <a:stretch/>
        </p:blipFill>
        <p:spPr bwMode="auto"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держание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 l="373" b="15924"/>
          <a:stretch/>
        </p:blipFill>
        <p:spPr bwMode="auto"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7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8" name="Прямоугольник 6"/>
          <p:cNvSpPr/>
          <p:nvPr userDrawn="1"/>
        </p:nvSpPr>
        <p:spPr bwMode="auto"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СОДЕРЖАНИЕ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2"/>
          <p:cNvPicPr>
            <a:picLocks noChangeAspect="1"/>
          </p:cNvPicPr>
          <p:nvPr userDrawn="1"/>
        </p:nvPicPr>
        <p:blipFill>
          <a:blip r:embed="rId2"/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6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10992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3" hasCustomPrompt="1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7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8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ое-бело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l="78" t="1569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6"/>
          <p:cNvPicPr>
            <a:picLocks noChangeAspect="1"/>
          </p:cNvPicPr>
          <p:nvPr userDrawn="1"/>
        </p:nvPicPr>
        <p:blipFill>
          <a:blip r:embed="rId3"/>
          <a:srcRect l="78" t="15638" r="50090" b="-93"/>
          <a:stretch/>
        </p:blipFill>
        <p:spPr bwMode="auto"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l="-72" t="19849" r="8016" b="8015"/>
          <a:stretch/>
        </p:blipFill>
        <p:spPr bwMode="auto"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5" name="Прямоугольник 26"/>
          <p:cNvSpPr/>
          <p:nvPr userDrawn="1"/>
        </p:nvSpPr>
        <p:spPr bwMode="auto"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57;p50"/>
          <p:cNvSpPr>
            <a:spLocks noAdjustHandles="1"/>
          </p:cNvSpPr>
          <p:nvPr userDrawn="1"/>
        </p:nvSpPr>
        <p:spPr bwMode="auto"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chemeClr val="bg1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chemeClr val="bg1"/>
              </a:solidFill>
              <a:latin typeface="Calibri"/>
              <a:ea typeface="PFBeauSansPro-Bold"/>
              <a:cs typeface="Calibri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10" name="Прямоугольник 27"/>
          <p:cNvSpPr/>
          <p:nvPr userDrawn="1"/>
        </p:nvSpPr>
        <p:spPr bwMode="auto"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Прямоугольник 28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4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  <p:grpSp>
        <p:nvGrpSpPr>
          <p:cNvPr id="15" name="Группа 32"/>
          <p:cNvGrpSpPr/>
          <p:nvPr userDrawn="1"/>
        </p:nvGrpSpPr>
        <p:grpSpPr bwMode="auto"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33"/>
            <p:cNvSpPr/>
            <p:nvPr/>
          </p:nvSpPr>
          <p:spPr bwMode="auto"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 34"/>
            <p:cNvSpPr/>
            <p:nvPr/>
          </p:nvSpPr>
          <p:spPr bwMode="auto">
            <a:xfrm>
              <a:off x="1243611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35"/>
            <p:cNvSpPr/>
            <p:nvPr/>
          </p:nvSpPr>
          <p:spPr bwMode="auto"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Прямоугольник 36"/>
            <p:cNvSpPr/>
            <p:nvPr/>
          </p:nvSpPr>
          <p:spPr bwMode="auto"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Прямоугольник 37"/>
            <p:cNvSpPr/>
            <p:nvPr/>
          </p:nvSpPr>
          <p:spPr bwMode="auto"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" name="Прямоугольник 38"/>
            <p:cNvSpPr/>
            <p:nvPr/>
          </p:nvSpPr>
          <p:spPr bwMode="auto"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39"/>
            <p:cNvSpPr/>
            <p:nvPr/>
          </p:nvSpPr>
          <p:spPr bwMode="auto"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40"/>
            <p:cNvSpPr/>
            <p:nvPr/>
          </p:nvSpPr>
          <p:spPr bwMode="auto"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4" name="Прямоугольник 41"/>
            <p:cNvSpPr/>
            <p:nvPr/>
          </p:nvSpPr>
          <p:spPr bwMode="auto"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42"/>
            <p:cNvSpPr/>
            <p:nvPr/>
          </p:nvSpPr>
          <p:spPr bwMode="auto"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" name="Прямоугольник 43"/>
            <p:cNvSpPr/>
            <p:nvPr/>
          </p:nvSpPr>
          <p:spPr bwMode="auto"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белы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pic>
        <p:nvPicPr>
          <p:cNvPr id="6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/>
          </p:nvPr>
        </p:nvSpPr>
        <p:spPr bwMode="auto">
          <a:xfrm>
            <a:off x="838198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белый 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 userDrawn="1"/>
        </p:nvPicPr>
        <p:blipFill>
          <a:blip r:embed="rId2"/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/>
          </p:nvPr>
        </p:nvSpPr>
        <p:spPr bwMode="auto">
          <a:xfrm>
            <a:off x="838198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белый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t="2344" b="13289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pic>
        <p:nvPicPr>
          <p:cNvPr id="6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/>
          </p:nvPr>
        </p:nvSpPr>
        <p:spPr bwMode="auto">
          <a:xfrm>
            <a:off x="838198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Базовый слайд черный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8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Базовый слайд черный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3" hasCustomPrompt="1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10" name="Рисунок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Базовый слайд черный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8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черны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18612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6" name="Рисунок 2"/>
          <p:cNvSpPr>
            <a:spLocks noGrp="1"/>
          </p:cNvSpPr>
          <p:nvPr>
            <p:ph type="pic" idx="17"/>
          </p:nvPr>
        </p:nvSpPr>
        <p:spPr bwMode="auto">
          <a:xfrm>
            <a:off x="839788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7" name="Рисунок 2"/>
          <p:cNvSpPr>
            <a:spLocks noGrp="1"/>
          </p:cNvSpPr>
          <p:nvPr>
            <p:ph type="pic" idx="18"/>
          </p:nvPr>
        </p:nvSpPr>
        <p:spPr bwMode="auto">
          <a:xfrm>
            <a:off x="4485164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8" name="Рисунок 2"/>
          <p:cNvSpPr>
            <a:spLocks noGrp="1"/>
          </p:cNvSpPr>
          <p:nvPr>
            <p:ph type="pic" idx="19"/>
          </p:nvPr>
        </p:nvSpPr>
        <p:spPr bwMode="auto">
          <a:xfrm>
            <a:off x="8133716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черный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6232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6" name="Текст 2"/>
          <p:cNvSpPr>
            <a:spLocks noGrp="1"/>
          </p:cNvSpPr>
          <p:nvPr>
            <p:ph type="body" idx="15" hasCustomPrompt="1"/>
          </p:nvPr>
        </p:nvSpPr>
        <p:spPr bwMode="auto"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8" name="Рисунок 2"/>
          <p:cNvSpPr>
            <a:spLocks noGrp="1"/>
          </p:cNvSpPr>
          <p:nvPr>
            <p:ph type="pic" idx="17"/>
          </p:nvPr>
        </p:nvSpPr>
        <p:spPr bwMode="auto">
          <a:xfrm>
            <a:off x="839788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9" name="Рисунок 2"/>
          <p:cNvSpPr>
            <a:spLocks noGrp="1"/>
          </p:cNvSpPr>
          <p:nvPr>
            <p:ph type="pic" idx="18"/>
          </p:nvPr>
        </p:nvSpPr>
        <p:spPr bwMode="auto">
          <a:xfrm>
            <a:off x="4485164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idx="19"/>
          </p:nvPr>
        </p:nvSpPr>
        <p:spPr bwMode="auto">
          <a:xfrm>
            <a:off x="8133716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черный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6232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6" name="Рисунок 2"/>
          <p:cNvSpPr>
            <a:spLocks noGrp="1"/>
          </p:cNvSpPr>
          <p:nvPr>
            <p:ph type="pic" idx="1"/>
          </p:nvPr>
        </p:nvSpPr>
        <p:spPr bwMode="auto">
          <a:xfrm>
            <a:off x="839788" y="1825626"/>
            <a:ext cx="7123112" cy="425513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черный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Рисунок 2"/>
          <p:cNvSpPr>
            <a:spLocks noGrp="1"/>
          </p:cNvSpPr>
          <p:nvPr>
            <p:ph type="pic" idx="1"/>
          </p:nvPr>
        </p:nvSpPr>
        <p:spPr bwMode="auto">
          <a:xfrm>
            <a:off x="5057775" y="1349376"/>
            <a:ext cx="6172200" cy="449103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5"/>
          <p:cNvPicPr>
            <a:picLocks noChangeAspect="1"/>
          </p:cNvPicPr>
          <p:nvPr userDrawn="1"/>
        </p:nvPicPr>
        <p:blipFill>
          <a:blip r:embed="rId2"/>
          <a:srcRect l="231" t="15820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Прямоугольник 1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9" name="Google Shape;357;p50"/>
          <p:cNvSpPr>
            <a:spLocks noAdjustHandles="1"/>
          </p:cNvSpPr>
          <p:nvPr userDrawn="1"/>
        </p:nvSpPr>
        <p:spPr bwMode="auto"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cxnSp>
        <p:nvCxnSpPr>
          <p:cNvPr id="10" name="Прямая соединительная линия 27"/>
          <p:cNvCxnSpPr>
            <a:cxnSpLocks/>
          </p:cNvCxnSpPr>
          <p:nvPr userDrawn="1"/>
        </p:nvCxnSpPr>
        <p:spPr bwMode="auto"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28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4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белы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7" name="Рисунок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 bwMode="auto">
          <a:xfrm>
            <a:off x="839788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 bwMode="auto">
          <a:xfrm>
            <a:off x="4485164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 bwMode="auto">
          <a:xfrm>
            <a:off x="8133716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белый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 bwMode="auto"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0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11" name="Рисунок 2"/>
          <p:cNvSpPr>
            <a:spLocks noGrp="1"/>
          </p:cNvSpPr>
          <p:nvPr>
            <p:ph type="pic" idx="17"/>
          </p:nvPr>
        </p:nvSpPr>
        <p:spPr bwMode="auto">
          <a:xfrm>
            <a:off x="839788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2" name="Рисунок 2"/>
          <p:cNvSpPr>
            <a:spLocks noGrp="1"/>
          </p:cNvSpPr>
          <p:nvPr>
            <p:ph type="pic" idx="18"/>
          </p:nvPr>
        </p:nvSpPr>
        <p:spPr bwMode="auto">
          <a:xfrm>
            <a:off x="4485164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idx="19"/>
          </p:nvPr>
        </p:nvSpPr>
        <p:spPr bwMode="auto">
          <a:xfrm>
            <a:off x="8133716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Рисунок и текст черный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7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 bwMode="auto">
          <a:xfrm>
            <a:off x="839788" y="1825626"/>
            <a:ext cx="7123112" cy="425513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1_Рисунок и текст черный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Рисунок 2"/>
          <p:cNvSpPr>
            <a:spLocks noGrp="1"/>
          </p:cNvSpPr>
          <p:nvPr>
            <p:ph type="pic" idx="1"/>
          </p:nvPr>
        </p:nvSpPr>
        <p:spPr bwMode="auto">
          <a:xfrm>
            <a:off x="5057775" y="1349376"/>
            <a:ext cx="6172200" cy="449103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7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pic>
        <p:nvPicPr>
          <p:cNvPr id="8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5"/>
          <p:cNvPicPr>
            <a:picLocks noChangeAspect="1"/>
          </p:cNvPicPr>
          <p:nvPr userDrawn="1"/>
        </p:nvPicPr>
        <p:blipFill>
          <a:blip r:embed="rId2"/>
          <a:srcRect t="13488" r="11519" b="11718"/>
          <a:stretch/>
        </p:blipFill>
        <p:spPr bwMode="auto"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Прямоугольник 7"/>
          <p:cNvSpPr/>
          <p:nvPr userDrawn="1"/>
        </p:nvSpPr>
        <p:spPr bwMode="auto"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 подзаголовка</a:t>
            </a:r>
            <a:endParaRPr/>
          </a:p>
        </p:txBody>
      </p:sp>
      <p:sp>
        <p:nvSpPr>
          <p:cNvPr id="9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>
                <a:solidFill>
                  <a:schemeClr val="bg2">
                    <a:lumMod val="75000"/>
                  </a:schemeClr>
                </a:solidFill>
              </a:rPr>
              <a:t>‹#›</a:t>
            </a:fld>
            <a:endParaRPr lang="ru-RU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2"/>
          <p:cNvPicPr>
            <a:picLocks noChangeAspect="1"/>
          </p:cNvPicPr>
          <p:nvPr userDrawn="1"/>
        </p:nvPicPr>
        <p:blipFill>
          <a:blip r:embed="rId2"/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7"/>
          <p:cNvSpPr/>
          <p:nvPr userDrawn="1"/>
        </p:nvSpPr>
        <p:spPr bwMode="auto"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 подзаголовка</a:t>
            </a:r>
            <a:endParaRPr/>
          </a:p>
        </p:txBody>
      </p:sp>
      <p:sp>
        <p:nvSpPr>
          <p:cNvPr id="9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>
                <a:solidFill>
                  <a:schemeClr val="bg2">
                    <a:lumMod val="75000"/>
                  </a:schemeClr>
                </a:solidFill>
              </a:rPr>
              <a:t>‹#›</a:t>
            </a:fld>
            <a:endParaRPr lang="ru-RU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11"/>
          <p:cNvPicPr>
            <a:picLocks noChangeAspect="1"/>
          </p:cNvPicPr>
          <p:nvPr userDrawn="1"/>
        </p:nvPicPr>
        <p:blipFill>
          <a:blip r:embed="rId2"/>
          <a:srcRect t="30887" r="18089" b="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 bwMode="auto"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7"/>
          <p:cNvSpPr/>
          <p:nvPr userDrawn="1"/>
        </p:nvSpPr>
        <p:spPr bwMode="auto"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 подзаголовка</a:t>
            </a:r>
            <a:endParaRPr/>
          </a:p>
        </p:txBody>
      </p:sp>
      <p:pic>
        <p:nvPicPr>
          <p:cNvPr id="9" name="Рисунок 1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0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11"/>
          <p:cNvPicPr>
            <a:picLocks noChangeAspect="1"/>
          </p:cNvPicPr>
          <p:nvPr userDrawn="1"/>
        </p:nvPicPr>
        <p:blipFill>
          <a:blip r:embed="rId2"/>
          <a:srcRect t="30887" r="18089" b="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 bwMode="auto"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pic>
        <p:nvPicPr>
          <p:cNvPr id="7" name="Рисунок 1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12"/>
          <p:cNvPicPr>
            <a:picLocks noChangeAspect="1"/>
          </p:cNvPicPr>
          <p:nvPr userDrawn="1"/>
        </p:nvPicPr>
        <p:blipFill>
          <a:blip r:embed="rId2"/>
          <a:srcRect b="15156"/>
          <a:stretch/>
        </p:blipFill>
        <p:spPr bwMode="auto"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 bwMode="auto"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7"/>
          <p:cNvSpPr/>
          <p:nvPr userDrawn="1"/>
        </p:nvSpPr>
        <p:spPr bwMode="auto"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 подзаголовка</a:t>
            </a:r>
            <a:endParaRPr/>
          </a:p>
        </p:txBody>
      </p:sp>
      <p:pic>
        <p:nvPicPr>
          <p:cNvPr id="9" name="Рисунок 1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12"/>
          <p:cNvPicPr>
            <a:picLocks noChangeAspect="1"/>
          </p:cNvPicPr>
          <p:nvPr userDrawn="1"/>
        </p:nvPicPr>
        <p:blipFill>
          <a:blip r:embed="rId2"/>
          <a:srcRect b="15156"/>
          <a:stretch/>
        </p:blipFill>
        <p:spPr bwMode="auto"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8"/>
          <p:cNvSpPr/>
          <p:nvPr userDrawn="1"/>
        </p:nvSpPr>
        <p:spPr bwMode="auto"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pic>
        <p:nvPicPr>
          <p:cNvPr id="7" name="Рисунок 1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l="308" t="19012" r="153" b="43602"/>
          <a:stretch/>
        </p:blipFill>
        <p:spPr bwMode="auto"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5" name="Прямоугольник 11"/>
          <p:cNvSpPr/>
          <p:nvPr userDrawn="1"/>
        </p:nvSpPr>
        <p:spPr bwMode="auto"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9" name="Google Shape;357;p50"/>
          <p:cNvSpPr>
            <a:spLocks noAdjustHandles="1"/>
          </p:cNvSpPr>
          <p:nvPr userDrawn="1"/>
        </p:nvSpPr>
        <p:spPr bwMode="auto"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cxnSp>
        <p:nvCxnSpPr>
          <p:cNvPr id="10" name="Прямая соединительная линия 27"/>
          <p:cNvCxnSpPr>
            <a:cxnSpLocks/>
          </p:cNvCxnSpPr>
          <p:nvPr userDrawn="1"/>
        </p:nvCxnSpPr>
        <p:spPr bwMode="auto"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28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4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Цита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 t="2210" b="24561"/>
          <a:stretch/>
        </p:blipFill>
        <p:spPr bwMode="auto"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Заголовок 1"/>
          <p:cNvSpPr>
            <a:spLocks noAdjustHandles="1"/>
          </p:cNvSpPr>
          <p:nvPr userDrawn="1"/>
        </p:nvSpPr>
        <p:spPr bwMode="auto"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  <a:defRPr/>
            </a:pPr>
            <a:r>
              <a:rPr lang="ru-RU" sz="12000" b="1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/>
                <a:cs typeface="Arial"/>
              </a:rPr>
              <a:t>«</a:t>
            </a:r>
          </a:p>
        </p:txBody>
      </p:sp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ЦИТАТА</a:t>
            </a:r>
          </a:p>
        </p:txBody>
      </p:sp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8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Цитата</a:t>
            </a:r>
            <a:endParaRPr/>
          </a:p>
        </p:txBody>
      </p:sp>
      <p:pic>
        <p:nvPicPr>
          <p:cNvPr id="9" name="Рисунок 1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Цитата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2"/>
          <p:cNvPicPr>
            <a:picLocks noChangeAspect="1"/>
          </p:cNvPicPr>
          <p:nvPr userDrawn="1"/>
        </p:nvPicPr>
        <p:blipFill>
          <a:blip r:embed="rId2"/>
          <a:srcRect t="3356" b="12186"/>
          <a:stretch/>
        </p:blipFill>
        <p:spPr bwMode="auto"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Заголовок 1"/>
          <p:cNvSpPr>
            <a:spLocks noAdjustHandles="1"/>
          </p:cNvSpPr>
          <p:nvPr userDrawn="1"/>
        </p:nvSpPr>
        <p:spPr bwMode="auto"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  <a:defRPr/>
            </a:pPr>
            <a:r>
              <a:rPr lang="ru-RU" sz="12000" b="1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/>
                <a:cs typeface="Arial"/>
              </a:rPr>
              <a:t>«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ЦИТАТА</a:t>
            </a:r>
          </a:p>
        </p:txBody>
      </p:sp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Цитата</a:t>
            </a:r>
            <a:endParaRPr/>
          </a:p>
        </p:txBody>
      </p:sp>
      <p:pic>
        <p:nvPicPr>
          <p:cNvPr id="10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акты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6"/>
          <p:cNvPicPr>
            <a:picLocks noChangeAspect="1"/>
          </p:cNvPicPr>
          <p:nvPr userDrawn="1"/>
        </p:nvPicPr>
        <p:blipFill>
          <a:blip r:embed="rId2"/>
          <a:srcRect t="10100"/>
          <a:stretch/>
        </p:blipFill>
        <p:spPr bwMode="auto"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5" name="Прямоугольник 8"/>
          <p:cNvSpPr/>
          <p:nvPr userDrawn="1"/>
        </p:nvSpPr>
        <p:spPr bwMode="auto"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11"/>
          <p:cNvSpPr/>
          <p:nvPr userDrawn="1"/>
        </p:nvSpPr>
        <p:spPr bwMode="auto"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8" name="Рисунок 13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00535" y="3856944"/>
            <a:ext cx="375122" cy="286552"/>
          </a:xfrm>
          <a:prstGeom prst="rect">
            <a:avLst/>
          </a:prstGeom>
        </p:spPr>
      </p:pic>
      <p:pic>
        <p:nvPicPr>
          <p:cNvPr id="9" name="Рисунок 14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1303336"/>
            <a:ext cx="6928154" cy="13255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КОНТАКТНАЯ ИНФОРМАЦИЯ</a:t>
            </a:r>
          </a:p>
        </p:txBody>
      </p:sp>
      <p:sp>
        <p:nvSpPr>
          <p:cNvPr id="11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pic>
        <p:nvPicPr>
          <p:cNvPr id="12" name="Рисунок 12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Прямоугольник 16"/>
          <p:cNvSpPr/>
          <p:nvPr userDrawn="1"/>
        </p:nvSpPr>
        <p:spPr bwMode="auto"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5" name="Текст 2"/>
          <p:cNvSpPr>
            <a:spLocks noGrp="1"/>
          </p:cNvSpPr>
          <p:nvPr>
            <p:ph type="body" idx="15" hasCustomPrompt="1"/>
          </p:nvPr>
        </p:nvSpPr>
        <p:spPr bwMode="auto"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1253004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адрес</a:t>
            </a:r>
            <a:endParaRPr/>
          </a:p>
        </p:txBody>
      </p:sp>
      <p:sp>
        <p:nvSpPr>
          <p:cNvPr id="17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1253004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телефон</a:t>
            </a:r>
            <a:endParaRPr/>
          </a:p>
        </p:txBody>
      </p:sp>
      <p:sp>
        <p:nvSpPr>
          <p:cNvPr id="18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1253004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почта</a:t>
            </a:r>
            <a:endParaRPr/>
          </a:p>
        </p:txBody>
      </p:sp>
      <p:sp>
        <p:nvSpPr>
          <p:cNvPr id="19" name="Текст 2"/>
          <p:cNvSpPr>
            <a:spLocks noGrp="1"/>
          </p:cNvSpPr>
          <p:nvPr>
            <p:ph type="body" idx="19" hasCustomPrompt="1"/>
          </p:nvPr>
        </p:nvSpPr>
        <p:spPr bwMode="auto">
          <a:xfrm>
            <a:off x="1253004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соцсети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акты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2"/>
          <p:cNvPicPr>
            <a:picLocks noChangeAspect="1"/>
          </p:cNvPicPr>
          <p:nvPr userDrawn="1"/>
        </p:nvPicPr>
        <p:blipFill>
          <a:blip r:embed="rId2"/>
          <a:srcRect t="34782" r="22706" b="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8"/>
          <p:cNvSpPr/>
          <p:nvPr userDrawn="1"/>
        </p:nvSpPr>
        <p:spPr bwMode="auto"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11"/>
          <p:cNvSpPr/>
          <p:nvPr userDrawn="1"/>
        </p:nvSpPr>
        <p:spPr bwMode="auto"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8" name="Рисунок 13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00535" y="3856944"/>
            <a:ext cx="375122" cy="286552"/>
          </a:xfrm>
          <a:prstGeom prst="rect">
            <a:avLst/>
          </a:prstGeom>
        </p:spPr>
      </p:pic>
      <p:pic>
        <p:nvPicPr>
          <p:cNvPr id="9" name="Рисунок 14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1303336"/>
            <a:ext cx="6928154" cy="13255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КОНТАКТНАЯ ИНФОРМАЦИЯ</a:t>
            </a:r>
          </a:p>
        </p:txBody>
      </p:sp>
      <p:sp>
        <p:nvSpPr>
          <p:cNvPr id="11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pic>
        <p:nvPicPr>
          <p:cNvPr id="12" name="Рисунок 12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Прямоугольник 16"/>
          <p:cNvSpPr/>
          <p:nvPr userDrawn="1"/>
        </p:nvSpPr>
        <p:spPr bwMode="auto"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5" name="Текст 2"/>
          <p:cNvSpPr>
            <a:spLocks noGrp="1"/>
          </p:cNvSpPr>
          <p:nvPr>
            <p:ph type="body" idx="15" hasCustomPrompt="1"/>
          </p:nvPr>
        </p:nvSpPr>
        <p:spPr bwMode="auto"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1253004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адрес</a:t>
            </a:r>
            <a:endParaRPr/>
          </a:p>
        </p:txBody>
      </p:sp>
      <p:sp>
        <p:nvSpPr>
          <p:cNvPr id="17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1253004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телефон</a:t>
            </a:r>
            <a:endParaRPr/>
          </a:p>
        </p:txBody>
      </p:sp>
      <p:sp>
        <p:nvSpPr>
          <p:cNvPr id="18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1253004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почта</a:t>
            </a:r>
            <a:endParaRPr/>
          </a:p>
        </p:txBody>
      </p:sp>
      <p:sp>
        <p:nvSpPr>
          <p:cNvPr id="19" name="Текст 2"/>
          <p:cNvSpPr>
            <a:spLocks noGrp="1"/>
          </p:cNvSpPr>
          <p:nvPr>
            <p:ph type="body" idx="19" hasCustomPrompt="1"/>
          </p:nvPr>
        </p:nvSpPr>
        <p:spPr bwMode="auto">
          <a:xfrm>
            <a:off x="1253004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соцсети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 userDrawn="1"/>
        </p:nvPicPr>
        <p:blipFill>
          <a:blip r:embed="rId2"/>
          <a:srcRect l="2573" t="10484" r="15093" b="43126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11"/>
          <p:cNvSpPr/>
          <p:nvPr userDrawn="1"/>
        </p:nvSpPr>
        <p:spPr bwMode="auto"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57;p50"/>
          <p:cNvSpPr>
            <a:spLocks noAdjustHandles="1"/>
          </p:cNvSpPr>
          <p:nvPr userDrawn="1"/>
        </p:nvSpPr>
        <p:spPr bwMode="auto"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cxnSp>
        <p:nvCxnSpPr>
          <p:cNvPr id="10" name="Прямая соединительная линия 6"/>
          <p:cNvCxnSpPr>
            <a:cxnSpLocks/>
          </p:cNvCxnSpPr>
          <p:nvPr userDrawn="1"/>
        </p:nvCxnSpPr>
        <p:spPr bwMode="auto"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26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4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r="19561" b="73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11"/>
          <p:cNvSpPr/>
          <p:nvPr userDrawn="1"/>
        </p:nvSpPr>
        <p:spPr bwMode="auto"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57;p50"/>
          <p:cNvSpPr>
            <a:spLocks noAdjustHandles="1"/>
          </p:cNvSpPr>
          <p:nvPr userDrawn="1"/>
        </p:nvSpPr>
        <p:spPr bwMode="auto"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10" name="Прямоугольник 26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2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3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 userDrawn="1"/>
        </p:nvPicPr>
        <p:blipFill>
          <a:blip r:embed="rId2"/>
          <a:srcRect t="14218"/>
          <a:stretch/>
        </p:blipFill>
        <p:spPr bwMode="auto"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5" name="Google Shape;357;p50"/>
          <p:cNvSpPr>
            <a:spLocks noAdjustHandles="1"/>
          </p:cNvSpPr>
          <p:nvPr userDrawn="1"/>
        </p:nvSpPr>
        <p:spPr bwMode="auto"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8" name="Прямоугольник 26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0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1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  <p:pic>
        <p:nvPicPr>
          <p:cNvPr id="12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3" name="Прямая соединительная линия 10"/>
          <p:cNvCxnSpPr>
            <a:cxnSpLocks/>
          </p:cNvCxnSpPr>
          <p:nvPr userDrawn="1"/>
        </p:nvCxnSpPr>
        <p:spPr bwMode="auto"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5"/>
          <p:cNvPicPr>
            <a:picLocks noChangeAspect="1"/>
          </p:cNvPicPr>
          <p:nvPr userDrawn="1"/>
        </p:nvPicPr>
        <p:blipFill>
          <a:blip r:embed="rId2"/>
          <a:srcRect l="184" t="33167" r="20607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Прямоугольник 26"/>
          <p:cNvSpPr/>
          <p:nvPr userDrawn="1"/>
        </p:nvSpPr>
        <p:spPr bwMode="auto"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Google Shape;357;p50"/>
          <p:cNvSpPr>
            <a:spLocks noAdjustHandles="1"/>
          </p:cNvSpPr>
          <p:nvPr userDrawn="1"/>
        </p:nvSpPr>
        <p:spPr bwMode="auto"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chemeClr val="tx1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chemeClr val="tx1"/>
              </a:solidFill>
              <a:latin typeface="Calibri"/>
              <a:ea typeface="PFBeauSansPro-Bold"/>
              <a:cs typeface="Calibri"/>
            </a:endParaRPr>
          </a:p>
        </p:txBody>
      </p:sp>
      <p:sp>
        <p:nvSpPr>
          <p:cNvPr id="7" name="Прямоугольник 27"/>
          <p:cNvSpPr/>
          <p:nvPr userDrawn="1"/>
        </p:nvSpPr>
        <p:spPr bwMode="auto"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0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  <p:grpSp>
        <p:nvGrpSpPr>
          <p:cNvPr id="11" name="Группа 32"/>
          <p:cNvGrpSpPr/>
          <p:nvPr userDrawn="1"/>
        </p:nvGrpSpPr>
        <p:grpSpPr bwMode="auto"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2" name="Прямоугольник 33"/>
            <p:cNvSpPr/>
            <p:nvPr/>
          </p:nvSpPr>
          <p:spPr bwMode="auto"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" name="Прямоугольник 34"/>
            <p:cNvSpPr/>
            <p:nvPr/>
          </p:nvSpPr>
          <p:spPr bwMode="auto">
            <a:xfrm>
              <a:off x="1243611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" name="Прямоугольник 35"/>
            <p:cNvSpPr/>
            <p:nvPr/>
          </p:nvSpPr>
          <p:spPr bwMode="auto"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5" name="Прямоугольник 36"/>
            <p:cNvSpPr/>
            <p:nvPr/>
          </p:nvSpPr>
          <p:spPr bwMode="auto"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" name="Прямоугольник 37"/>
            <p:cNvSpPr/>
            <p:nvPr/>
          </p:nvSpPr>
          <p:spPr bwMode="auto"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 38"/>
            <p:cNvSpPr/>
            <p:nvPr/>
          </p:nvSpPr>
          <p:spPr bwMode="auto"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39"/>
            <p:cNvSpPr/>
            <p:nvPr/>
          </p:nvSpPr>
          <p:spPr bwMode="auto"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Прямоугольник 40"/>
            <p:cNvSpPr/>
            <p:nvPr/>
          </p:nvSpPr>
          <p:spPr bwMode="auto"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Прямоугольник 41"/>
            <p:cNvSpPr/>
            <p:nvPr/>
          </p:nvSpPr>
          <p:spPr bwMode="auto"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" name="Прямоугольник 42"/>
            <p:cNvSpPr/>
            <p:nvPr/>
          </p:nvSpPr>
          <p:spPr bwMode="auto"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43"/>
            <p:cNvSpPr/>
            <p:nvPr/>
          </p:nvSpPr>
          <p:spPr bwMode="auto"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23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24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25" name="Прямоугольник 44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26" name="Рисунок 4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132622"/>
            <a:ext cx="1997695" cy="4648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держа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 userDrawn="1"/>
        </p:nvPicPr>
        <p:blipFill>
          <a:blip r:embed="rId2"/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6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>
                <a:solidFill>
                  <a:schemeClr val="bg2">
                    <a:lumMod val="75000"/>
                  </a:schemeClr>
                </a:solidFill>
              </a:rPr>
              <a:t>‹#›</a:t>
            </a:fld>
            <a:endParaRPr lang="ru-RU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pPr>
              <a:defRPr/>
            </a:pPr>
            <a:r>
              <a:rPr lang="ru-RU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6"/>
          <p:cNvSpPr/>
          <p:nvPr userDrawn="1"/>
        </p:nvSpPr>
        <p:spPr bwMode="auto"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>
              <a:defRPr/>
            </a:pPr>
            <a:r>
              <a:rPr lang="ru-RU"/>
              <a:t>Первый уровень</a:t>
            </a:r>
            <a:endParaRPr/>
          </a:p>
          <a:p>
            <a:pPr lvl="3">
              <a:defRPr/>
            </a:pPr>
            <a:r>
              <a:rPr lang="ru-RU"/>
              <a:t>Второй уровень</a:t>
            </a:r>
            <a:endParaRPr/>
          </a:p>
          <a:p>
            <a:pPr lvl="4">
              <a:defRPr/>
            </a:pPr>
            <a:r>
              <a:rPr lang="ru-RU"/>
              <a:t>Третий уровень</a:t>
            </a:r>
          </a:p>
        </p:txBody>
      </p:sp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45"/>
          <a:stretch/>
        </p:blipFill>
        <p:spPr bwMode="auto"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3000" b="1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Wingdings"/>
        <a:buChar char="§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Wingdings"/>
        <a:buChar char="§"/>
        <a:defRPr sz="24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>
        <a:lnSpc>
          <a:spcPct val="90000"/>
        </a:lnSpc>
        <a:spcBef>
          <a:spcPts val="500"/>
        </a:spcBef>
        <a:buFont typeface="Wingdings"/>
        <a:buChar char="§"/>
        <a:defRPr sz="20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>
        <a:lnSpc>
          <a:spcPct val="90000"/>
        </a:lnSpc>
        <a:spcBef>
          <a:spcPts val="500"/>
        </a:spcBef>
        <a:buFont typeface="Wingdings"/>
        <a:buChar char="§"/>
        <a:defRPr sz="18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>
        <a:lnSpc>
          <a:spcPct val="90000"/>
        </a:lnSpc>
        <a:spcBef>
          <a:spcPts val="500"/>
        </a:spcBef>
        <a:buFont typeface="Wingdings"/>
        <a:buChar char="§"/>
        <a:defRPr sz="16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1"/>
          <p:cNvSpPr>
            <a:spLocks noGrp="1"/>
          </p:cNvSpPr>
          <p:nvPr>
            <p:ph type="body" idx="16"/>
          </p:nvPr>
        </p:nvSpPr>
        <p:spPr bwMode="auto">
          <a:xfrm>
            <a:off x="7776393" y="5666006"/>
            <a:ext cx="4371949" cy="57130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1400" dirty="0"/>
              <a:t>Студенты гр. 8В12</a:t>
            </a:r>
            <a:r>
              <a:rPr lang="en-US" sz="1400" dirty="0"/>
              <a:t> </a:t>
            </a:r>
            <a:r>
              <a:rPr lang="ru-RU" sz="1400" dirty="0"/>
              <a:t>Вавилов Михаил Александрович</a:t>
            </a:r>
          </a:p>
          <a:p>
            <a:pPr>
              <a:defRPr/>
            </a:pPr>
            <a:r>
              <a:rPr lang="ru-RU" sz="1400" dirty="0"/>
              <a:t>	             Гвозденко Никита Николаевич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7"/>
          </p:nvPr>
        </p:nvSpPr>
        <p:spPr bwMode="auto">
          <a:xfrm>
            <a:off x="7784846" y="6237312"/>
            <a:ext cx="4371949" cy="5499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1400" dirty="0"/>
              <a:t>Научный руководитель	Доцент ОИТ ИШИТР </a:t>
            </a:r>
          </a:p>
          <a:p>
            <a:pPr>
              <a:lnSpc>
                <a:spcPct val="100000"/>
              </a:lnSpc>
              <a:defRPr/>
            </a:pPr>
            <a:r>
              <a:rPr lang="ru-RU" sz="1400" dirty="0"/>
              <a:t>	             </a:t>
            </a:r>
            <a:r>
              <a:rPr lang="ru-RU" sz="1400" dirty="0" err="1"/>
              <a:t>Мыцко</a:t>
            </a:r>
            <a:r>
              <a:rPr lang="ru-RU" sz="1400" dirty="0"/>
              <a:t> Евгений Алексеевич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idx="18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/>
              <a:t>23.06.2022</a:t>
            </a:r>
          </a:p>
        </p:txBody>
      </p:sp>
      <p:sp>
        <p:nvSpPr>
          <p:cNvPr id="7" name="Заголовок 4"/>
          <p:cNvSpPr>
            <a:spLocks noGrp="1"/>
          </p:cNvSpPr>
          <p:nvPr>
            <p:ph type="ctr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 dirty="0"/>
              <a:t>Разработка веб-приложения «Интернет-магазин одежды»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/>
              <a:t>Задачи на 2 семестр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2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 u="sng" dirty="0"/>
              <a:t>Задачи на семестр:</a:t>
            </a:r>
            <a:endParaRPr lang="ru-RU" sz="2000" dirty="0">
              <a:cs typeface="Calibri"/>
            </a:endParaRPr>
          </a:p>
          <a:p>
            <a:pPr marL="571500" indent="-571500" algn="just">
              <a:buFont typeface="Arial"/>
              <a:buChar char="•"/>
              <a:defRPr/>
            </a:pPr>
            <a:r>
              <a:rPr lang="ru-RU" sz="2000" dirty="0">
                <a:cs typeface="Calibri"/>
              </a:rPr>
              <a:t>Доработка макета страниц сайта</a:t>
            </a:r>
            <a:endParaRPr lang="ru-RU" sz="2000" dirty="0"/>
          </a:p>
          <a:p>
            <a:pPr marL="571500" indent="-571500" algn="just">
              <a:buFont typeface="Arial"/>
              <a:buChar char="•"/>
              <a:defRPr/>
            </a:pPr>
            <a:r>
              <a:rPr lang="ru-RU" sz="2000" dirty="0">
                <a:cs typeface="Calibri"/>
              </a:rPr>
              <a:t>Верстка веб-страниц</a:t>
            </a:r>
            <a:endParaRPr lang="ru-RU" sz="2000" dirty="0"/>
          </a:p>
          <a:p>
            <a:pPr marL="571500" indent="-571500" algn="just">
              <a:buFont typeface="Arial"/>
              <a:buChar char="•"/>
              <a:defRPr/>
            </a:pPr>
            <a:r>
              <a:rPr lang="ru-RU" sz="2000" dirty="0">
                <a:cs typeface="Calibri"/>
              </a:rPr>
              <a:t>Реализация </a:t>
            </a:r>
            <a:r>
              <a:rPr lang="ru-RU" sz="2000" dirty="0" err="1">
                <a:cs typeface="Calibri"/>
              </a:rPr>
              <a:t>front-end</a:t>
            </a:r>
            <a:r>
              <a:rPr lang="ru-RU" sz="2000" dirty="0">
                <a:cs typeface="Calibri"/>
              </a:rPr>
              <a:t> функций работы веб-сайта</a:t>
            </a:r>
            <a:endParaRPr lang="ru-RU" sz="2000" dirty="0"/>
          </a:p>
          <a:p>
            <a:pPr marL="571500" indent="-571500" algn="just">
              <a:buFont typeface="Arial"/>
              <a:buChar char="•"/>
              <a:defRPr/>
            </a:pPr>
            <a:r>
              <a:rPr lang="ru-RU" sz="2000" dirty="0">
                <a:cs typeface="Calibri"/>
              </a:rPr>
              <a:t>Тестирование </a:t>
            </a:r>
            <a:r>
              <a:rPr lang="ru-RU" sz="2000" dirty="0" err="1">
                <a:cs typeface="Calibri"/>
              </a:rPr>
              <a:t>front-end</a:t>
            </a:r>
            <a:r>
              <a:rPr lang="ru-RU" sz="2000" dirty="0">
                <a:cs typeface="Calibri"/>
              </a:rPr>
              <a:t> части</a:t>
            </a:r>
            <a:endParaRPr lang="ru-RU" sz="2000" dirty="0"/>
          </a:p>
          <a:p>
            <a:pPr marL="571500" indent="-571500" algn="just">
              <a:buFont typeface="Arial"/>
              <a:buChar char="•"/>
              <a:defRPr/>
            </a:pPr>
            <a:r>
              <a:rPr lang="ru-RU" sz="2000" dirty="0">
                <a:cs typeface="Calibri"/>
              </a:rPr>
              <a:t>Исправление ошибок и недочетов работы сайта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41784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245061"/>
            <a:ext cx="8961953" cy="795672"/>
          </a:xfrm>
        </p:spPr>
        <p:txBody>
          <a:bodyPr/>
          <a:lstStyle/>
          <a:p>
            <a:pPr>
              <a:defRPr/>
            </a:pPr>
            <a:r>
              <a:rPr lang="ru-RU">
                <a:cs typeface="Calibri Light"/>
              </a:rPr>
              <a:t>Эскизы страниц сайта</a:t>
            </a:r>
            <a:endParaRPr lang="ru-RU"/>
          </a:p>
        </p:txBody>
      </p:sp>
      <p:pic>
        <p:nvPicPr>
          <p:cNvPr id="4098" name="Рисунок 1">
            <a:extLst>
              <a:ext uri="{FF2B5EF4-FFF2-40B4-BE49-F238E27FC236}">
                <a16:creationId xmlns:a16="http://schemas.microsoft.com/office/drawing/2014/main" id="{7737876B-2F2B-1B22-999E-9314FB94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980728"/>
            <a:ext cx="5304840" cy="544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Рисунок 1">
            <a:extLst>
              <a:ext uri="{FF2B5EF4-FFF2-40B4-BE49-F238E27FC236}">
                <a16:creationId xmlns:a16="http://schemas.microsoft.com/office/drawing/2014/main" id="{11C15E60-B679-0C69-B810-7A6174599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"/>
          <a:stretch/>
        </p:blipFill>
        <p:spPr bwMode="auto">
          <a:xfrm>
            <a:off x="6137186" y="215717"/>
            <a:ext cx="5888808" cy="581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Рисунок 1">
            <a:extLst>
              <a:ext uri="{FF2B5EF4-FFF2-40B4-BE49-F238E27FC236}">
                <a16:creationId xmlns:a16="http://schemas.microsoft.com/office/drawing/2014/main" id="{96B387B3-67C5-413A-1E26-9EC98BD8B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186" y="5832341"/>
            <a:ext cx="5888808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1438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E27674-7114-5266-66BF-A5890AA01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25" y="1296633"/>
            <a:ext cx="3987310" cy="20603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FDD1D1-B6D9-1EB6-3728-3968A5793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7" t="45093" r="4690"/>
          <a:stretch/>
        </p:blipFill>
        <p:spPr>
          <a:xfrm>
            <a:off x="994124" y="3356992"/>
            <a:ext cx="3987311" cy="306630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2D670D-C3EF-4183-49E6-4CC7A81387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24" y="1101050"/>
            <a:ext cx="3995467" cy="22689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EFAF03-C80A-83F7-2955-AC4713406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7" t="2495" r="4690"/>
          <a:stretch/>
        </p:blipFill>
        <p:spPr>
          <a:xfrm>
            <a:off x="994124" y="978074"/>
            <a:ext cx="3987311" cy="5445224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8D86552-C32D-2D8E-C86F-20C27E4B812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9416" y="245804"/>
            <a:ext cx="8961953" cy="795672"/>
          </a:xfrm>
        </p:spPr>
        <p:txBody>
          <a:bodyPr/>
          <a:lstStyle/>
          <a:p>
            <a:pPr>
              <a:defRPr/>
            </a:pPr>
            <a:r>
              <a:rPr lang="ru-RU" dirty="0">
                <a:cs typeface="Calibri Light"/>
              </a:rPr>
              <a:t>Эскизы страниц сайта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49A1E98-5FEE-BE0D-DA1F-4B0FF7E79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980728"/>
            <a:ext cx="5304840" cy="544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B260239F-8B6D-A6D0-B6D5-6B273BCDD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"/>
          <a:stretch/>
        </p:blipFill>
        <p:spPr bwMode="auto">
          <a:xfrm>
            <a:off x="6137186" y="215717"/>
            <a:ext cx="5888808" cy="581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34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015892-3B8A-307F-F61A-8898130B9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7" t="45093" r="4690"/>
          <a:stretch/>
        </p:blipFill>
        <p:spPr>
          <a:xfrm>
            <a:off x="994124" y="3356992"/>
            <a:ext cx="3987311" cy="306630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13AA95-D074-E28B-8788-93B6D3150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45804"/>
            <a:ext cx="5648879" cy="5816601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8D86552-C32D-2D8E-C86F-20C27E4B812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9416" y="245804"/>
            <a:ext cx="8961953" cy="795672"/>
          </a:xfrm>
        </p:spPr>
        <p:txBody>
          <a:bodyPr/>
          <a:lstStyle/>
          <a:p>
            <a:pPr>
              <a:defRPr/>
            </a:pPr>
            <a:r>
              <a:rPr lang="ru-RU" dirty="0">
                <a:cs typeface="Calibri Light"/>
              </a:rPr>
              <a:t>Эскизы страниц сайта</a:t>
            </a:r>
            <a:endParaRPr lang="ru-RU" dirty="0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B260239F-8B6D-A6D0-B6D5-6B273BCDD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"/>
          <a:stretch/>
        </p:blipFill>
        <p:spPr bwMode="auto">
          <a:xfrm>
            <a:off x="6120051" y="212938"/>
            <a:ext cx="5888808" cy="581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4FE803-55FA-0784-2AD4-10AF03F98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125" y="1296633"/>
            <a:ext cx="3987310" cy="20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5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8D86552-C32D-2D8E-C86F-20C27E4B812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9416" y="245804"/>
            <a:ext cx="8961953" cy="795672"/>
          </a:xfrm>
        </p:spPr>
        <p:txBody>
          <a:bodyPr/>
          <a:lstStyle/>
          <a:p>
            <a:pPr>
              <a:defRPr/>
            </a:pPr>
            <a:r>
              <a:rPr lang="ru-RU" dirty="0">
                <a:cs typeface="Calibri Light"/>
              </a:rPr>
              <a:t>Эскизы страниц сайта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F20C8A-043C-8B0C-CDCE-2C4F460A0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7" t="45093" r="4690"/>
          <a:stretch/>
        </p:blipFill>
        <p:spPr>
          <a:xfrm>
            <a:off x="994124" y="3356992"/>
            <a:ext cx="3987311" cy="30663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E0782B-958D-2095-692B-D86BFABD7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"/>
          <a:stretch/>
        </p:blipFill>
        <p:spPr>
          <a:xfrm>
            <a:off x="6240016" y="260648"/>
            <a:ext cx="5648879" cy="58017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A94C0F-5D5D-90D6-84ED-3178A04FD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125" y="1296633"/>
            <a:ext cx="3987310" cy="20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99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8D86552-C32D-2D8E-C86F-20C27E4B812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92721"/>
            <a:ext cx="12192000" cy="795672"/>
          </a:xfrm>
        </p:spPr>
        <p:txBody>
          <a:bodyPr/>
          <a:lstStyle/>
          <a:p>
            <a:pPr algn="ctr">
              <a:defRPr/>
            </a:pPr>
            <a:r>
              <a:rPr lang="ru-RU" dirty="0">
                <a:cs typeface="Calibri Light"/>
              </a:rPr>
              <a:t>Примеры основного фона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DB0A3B-09C0-3945-FE6E-4C6E8719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119956"/>
            <a:ext cx="4767175" cy="268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933AE0D-F959-7AA2-E527-22817EC8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83" y="1116329"/>
            <a:ext cx="4767175" cy="268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62223A-B0A4-BCE9-3126-2DD7382C2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82" y="3933056"/>
            <a:ext cx="4767175" cy="268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8FA8E-C6D4-D95C-1B79-70F0AA3772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65" y="3907451"/>
            <a:ext cx="4767175" cy="270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07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60F7F4-148B-47EE-C839-6EFC84E0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692696"/>
            <a:ext cx="8961953" cy="795672"/>
          </a:xfrm>
        </p:spPr>
        <p:txBody>
          <a:bodyPr>
            <a:normAutofit fontScale="90000"/>
          </a:bodyPr>
          <a:lstStyle/>
          <a:p>
            <a:r>
              <a:rPr lang="ru-RU" dirty="0"/>
              <a:t>Ссылка на супер </a:t>
            </a:r>
            <a:r>
              <a:rPr lang="ru-RU" dirty="0" err="1"/>
              <a:t>бупер</a:t>
            </a:r>
            <a:r>
              <a:rPr lang="ru-RU" dirty="0"/>
              <a:t> </a:t>
            </a:r>
            <a:r>
              <a:rPr lang="ru-RU" dirty="0" err="1"/>
              <a:t>гипер</a:t>
            </a:r>
            <a:r>
              <a:rPr lang="ru-RU" dirty="0"/>
              <a:t> мега сайт</a:t>
            </a:r>
            <a:r>
              <a:rPr lang="en-US" dirty="0"/>
              <a:t>:</a:t>
            </a:r>
            <a:br>
              <a:rPr lang="ru-RU" dirty="0"/>
            </a:br>
            <a:r>
              <a:rPr lang="en-US" dirty="0"/>
              <a:t>https: //akroshka86.github.io/</a:t>
            </a:r>
            <a:r>
              <a:rPr lang="en-US" dirty="0" err="1"/>
              <a:t>SDNPShop</a:t>
            </a:r>
            <a:r>
              <a:rPr lang="en-US" dirty="0"/>
              <a:t>/index.html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0323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3E6B3F7-7D30-8A53-AF17-A5AEA7D789EE}"/>
              </a:ext>
            </a:extLst>
          </p:cNvPr>
          <p:cNvSpPr txBox="1">
            <a:spLocks/>
          </p:cNvSpPr>
          <p:nvPr/>
        </p:nvSpPr>
        <p:spPr bwMode="auto">
          <a:xfrm>
            <a:off x="831384" y="620688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dirty="0">
                <a:cs typeface="Calibri Light"/>
              </a:rPr>
              <a:t>Заключение</a:t>
            </a:r>
            <a:endParaRPr lang="ru-RU" dirty="0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CC92BAD3-ACA6-3274-0652-19CD8B4A43B2}"/>
              </a:ext>
            </a:extLst>
          </p:cNvPr>
          <p:cNvSpPr txBox="1">
            <a:spLocks/>
          </p:cNvSpPr>
          <p:nvPr/>
        </p:nvSpPr>
        <p:spPr bwMode="auto">
          <a:xfrm>
            <a:off x="838200" y="1681245"/>
            <a:ext cx="1051560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Wingdings"/>
              <a:buChar char="§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Wingdings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363" indent="-360363" algn="l" defTabSz="914400">
              <a:lnSpc>
                <a:spcPct val="90000"/>
              </a:lnSpc>
              <a:spcBef>
                <a:spcPts val="500"/>
              </a:spcBef>
              <a:buFont typeface="Wingdings"/>
              <a:buChar char="§"/>
              <a:defRPr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363" indent="-360363" algn="l" defTabSz="914400">
              <a:lnSpc>
                <a:spcPct val="90000"/>
              </a:lnSpc>
              <a:spcBef>
                <a:spcPts val="500"/>
              </a:spcBef>
              <a:buFont typeface="Wingdings"/>
              <a:buChar char="§"/>
              <a:defRPr sz="1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363" indent="-360363" algn="l" defTabSz="914400">
              <a:lnSpc>
                <a:spcPct val="90000"/>
              </a:lnSpc>
              <a:spcBef>
                <a:spcPts val="500"/>
              </a:spcBef>
              <a:buFont typeface="Wingdings"/>
              <a:buChar char="§"/>
              <a:defRPr sz="1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  <a:defRPr/>
            </a:pPr>
            <a:r>
              <a:rPr lang="ru-RU" sz="2000" b="1" dirty="0">
                <a:cs typeface="Calibri"/>
              </a:rPr>
              <a:t>За текущий семестр выполнены задачи:</a:t>
            </a:r>
            <a:endParaRPr lang="ru-RU" sz="2000" dirty="0"/>
          </a:p>
          <a:p>
            <a:pPr marL="571500" lvl="0" indent="-571500" algn="just">
              <a:spcAft>
                <a:spcPts val="600"/>
              </a:spcAft>
              <a:buFont typeface="Arial"/>
              <a:buChar char="•"/>
              <a:defRPr/>
            </a:pPr>
            <a:r>
              <a:rPr lang="ru-RU" sz="2000" dirty="0">
                <a:cs typeface="Calibri"/>
              </a:rPr>
              <a:t>Доработка макета страниц сайта</a:t>
            </a:r>
            <a:r>
              <a:rPr lang="en-US" sz="2000" dirty="0">
                <a:cs typeface="Calibri"/>
              </a:rPr>
              <a:t>;</a:t>
            </a:r>
            <a:endParaRPr lang="ru-RU" sz="2000" dirty="0">
              <a:cs typeface="Calibri"/>
            </a:endParaRPr>
          </a:p>
          <a:p>
            <a:pPr marL="571500" lvl="0" indent="-571500" algn="just">
              <a:spcAft>
                <a:spcPts val="600"/>
              </a:spcAft>
              <a:buFont typeface="Arial"/>
              <a:buChar char="•"/>
              <a:defRPr/>
            </a:pPr>
            <a:r>
              <a:rPr lang="ru-RU" sz="2000" dirty="0">
                <a:cs typeface="Calibri"/>
              </a:rPr>
              <a:t>Верстка веб-страниц</a:t>
            </a:r>
            <a:r>
              <a:rPr lang="en-US" sz="2000" dirty="0">
                <a:cs typeface="Calibri"/>
              </a:rPr>
              <a:t>;</a:t>
            </a:r>
            <a:endParaRPr lang="ru-RU" sz="2000" dirty="0">
              <a:cs typeface="Calibri"/>
            </a:endParaRPr>
          </a:p>
          <a:p>
            <a:pPr marL="571500" lvl="0" indent="-571500" algn="just">
              <a:spcAft>
                <a:spcPts val="600"/>
              </a:spcAft>
              <a:buFont typeface="Arial"/>
              <a:buChar char="•"/>
              <a:defRPr/>
            </a:pPr>
            <a:r>
              <a:rPr lang="ru-RU" sz="2000" dirty="0">
                <a:cs typeface="Calibri"/>
              </a:rPr>
              <a:t>Реализация </a:t>
            </a:r>
            <a:r>
              <a:rPr lang="ru-RU" sz="2000" dirty="0" err="1">
                <a:cs typeface="Calibri"/>
              </a:rPr>
              <a:t>front-end</a:t>
            </a:r>
            <a:r>
              <a:rPr lang="ru-RU" sz="2000" dirty="0">
                <a:cs typeface="Calibri"/>
              </a:rPr>
              <a:t> функций работы веб-сайта;</a:t>
            </a:r>
          </a:p>
          <a:p>
            <a:pPr marL="571500" lvl="0" indent="-571500" algn="just">
              <a:spcAft>
                <a:spcPts val="600"/>
              </a:spcAft>
              <a:buFont typeface="Arial"/>
              <a:buChar char="•"/>
              <a:defRPr/>
            </a:pPr>
            <a:r>
              <a:rPr lang="ru-RU" sz="2000" dirty="0">
                <a:cs typeface="Calibri"/>
              </a:rPr>
              <a:t>Исправление ошибок и недочетов работы сайта;</a:t>
            </a:r>
          </a:p>
          <a:p>
            <a:pPr algn="just">
              <a:defRPr/>
            </a:pPr>
            <a:r>
              <a:rPr lang="ru-RU" sz="2000" b="1" dirty="0">
                <a:cs typeface="Calibri"/>
              </a:rPr>
              <a:t>В следующем семестре планируется реализовать следующие задачи: </a:t>
            </a:r>
            <a:endParaRPr lang="ru-RU" sz="2000" b="1" dirty="0"/>
          </a:p>
          <a:p>
            <a:pPr marL="571500" indent="-571500" algn="just">
              <a:buFont typeface="Arial"/>
              <a:buChar char="•"/>
              <a:defRPr/>
            </a:pPr>
            <a:r>
              <a:rPr lang="ru-RU" sz="2000" dirty="0">
                <a:cs typeface="Calibri"/>
              </a:rPr>
              <a:t>Спроектировать и реализовать базу данных</a:t>
            </a:r>
            <a:endParaRPr lang="ru-RU" sz="2000" dirty="0"/>
          </a:p>
          <a:p>
            <a:pPr marL="571500" indent="-571500" algn="just">
              <a:buFont typeface="Arial"/>
              <a:buChar char="•"/>
              <a:defRPr/>
            </a:pPr>
            <a:r>
              <a:rPr lang="ru-RU" sz="2000" dirty="0">
                <a:cs typeface="Calibri"/>
              </a:rPr>
              <a:t>Реализация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back</a:t>
            </a:r>
            <a:r>
              <a:rPr lang="ru-RU" sz="2000" dirty="0">
                <a:effectLst/>
                <a:ea typeface="Times New Roman" panose="02020603050405020304" pitchFamily="18" charset="0"/>
              </a:rPr>
              <a:t>-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end</a:t>
            </a:r>
            <a:r>
              <a:rPr lang="ru-RU" sz="2000" dirty="0">
                <a:cs typeface="Calibri"/>
              </a:rPr>
              <a:t> функций работы веб-сайта</a:t>
            </a:r>
            <a:endParaRPr lang="ru-RU" sz="2000" dirty="0"/>
          </a:p>
          <a:p>
            <a:pPr marL="571500" indent="-571500" algn="just">
              <a:buFont typeface="Arial"/>
              <a:buChar char="•"/>
              <a:defRPr/>
            </a:pPr>
            <a:r>
              <a:rPr lang="ru-RU" sz="2000" dirty="0">
                <a:cs typeface="Calibri"/>
              </a:rPr>
              <a:t>Тестирование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back</a:t>
            </a:r>
            <a:r>
              <a:rPr lang="ru-RU" sz="2000" dirty="0">
                <a:effectLst/>
                <a:ea typeface="Times New Roman" panose="02020603050405020304" pitchFamily="18" charset="0"/>
              </a:rPr>
              <a:t>-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end</a:t>
            </a:r>
            <a:r>
              <a:rPr lang="ru-RU" sz="2000" dirty="0">
                <a:cs typeface="Calibri"/>
              </a:rPr>
              <a:t> части</a:t>
            </a:r>
            <a:endParaRPr lang="ru-RU" sz="2000" dirty="0"/>
          </a:p>
          <a:p>
            <a:pPr marL="571500" indent="-571500" algn="just">
              <a:buFont typeface="Arial"/>
              <a:buChar char="•"/>
              <a:defRPr/>
            </a:pPr>
            <a:r>
              <a:rPr lang="ru-RU" sz="2000" dirty="0">
                <a:cs typeface="Calibri"/>
              </a:rPr>
              <a:t>Исправление ошибок и недочетов работы сайта</a:t>
            </a:r>
            <a:endParaRPr lang="ru-RU" sz="2000" dirty="0"/>
          </a:p>
          <a:p>
            <a:pPr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180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>
                <a:cs typeface="Calibri Light"/>
              </a:rPr>
              <a:t>Введение. Актуальность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2"/>
          </p:nvPr>
        </p:nvSpPr>
        <p:spPr bwMode="auto"/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ru-RU" dirty="0">
                <a:cs typeface="Calibri"/>
              </a:rPr>
              <a:t>Популярность интернет-магазинов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ru-RU" dirty="0">
                <a:cs typeface="Calibri"/>
              </a:rPr>
              <a:t>Значительная экономия времени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ru-RU" dirty="0">
                <a:cs typeface="Calibri"/>
              </a:rPr>
              <a:t>Круглосуточный режим работы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ru-RU" dirty="0">
                <a:cs typeface="Calibri"/>
              </a:rPr>
              <a:t>Возможность покупать по низкой цене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ru-RU" dirty="0">
                <a:cs typeface="Calibri"/>
              </a:rPr>
              <a:t>Выбор способов оплаты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ru-RU" dirty="0">
                <a:cs typeface="Calibri"/>
              </a:rPr>
              <a:t>Возможность доставки в удобное место</a:t>
            </a:r>
            <a:r>
              <a:rPr lang="en-US" dirty="0">
                <a:cs typeface="Calibri"/>
              </a:rPr>
              <a:t>/</a:t>
            </a:r>
            <a:r>
              <a:rPr lang="ru-RU" dirty="0">
                <a:cs typeface="Calibri"/>
              </a:rPr>
              <a:t>время.</a:t>
            </a:r>
            <a:endParaRPr lang="en-US" dirty="0">
              <a:cs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50D67BF-5D26-4C93-D03A-C6A07A300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632" y="11967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/>
              <a:t>Цели и задачи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2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 u="sng" dirty="0"/>
              <a:t>Цель работы:</a:t>
            </a:r>
          </a:p>
          <a:p>
            <a:pPr>
              <a:defRPr/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Создание удобного интернет–магазина, обеспечивающего удобство, безопасность, интуитивно понятный интерфейс, а также безошибочную, хорошо организованную работу магазина, реализующего одежду с логотипом 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SDNP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>
              <a:defRPr/>
            </a:pPr>
            <a:r>
              <a:rPr lang="ru-RU" u="sng" dirty="0"/>
              <a:t>Задачи на семестр:</a:t>
            </a:r>
            <a:endParaRPr lang="ru-RU" dirty="0"/>
          </a:p>
          <a:p>
            <a:pPr marL="342900" lvl="0" indent="-342900">
              <a:buFont typeface="Arial"/>
              <a:buChar char="•"/>
              <a:defRPr/>
            </a:pPr>
            <a:r>
              <a:rPr lang="ru-RU" dirty="0"/>
              <a:t>провести обзор существующих аналогов</a:t>
            </a:r>
            <a:r>
              <a:rPr lang="en-US" dirty="0"/>
              <a:t>;</a:t>
            </a:r>
            <a:endParaRPr lang="ru-RU" dirty="0"/>
          </a:p>
          <a:p>
            <a:pPr marL="342900" lvl="0" indent="-342900">
              <a:buFont typeface="Arial"/>
              <a:buChar char="•"/>
              <a:defRPr/>
            </a:pPr>
            <a:r>
              <a:rPr lang="ru-RU" dirty="0"/>
              <a:t>определить целевую аудиторию и требования к системе;</a:t>
            </a:r>
            <a:endParaRPr dirty="0"/>
          </a:p>
          <a:p>
            <a:pPr marL="342900" lvl="0" indent="-342900">
              <a:buFont typeface="Arial"/>
              <a:buChar char="•"/>
              <a:defRPr/>
            </a:pPr>
            <a:r>
              <a:rPr lang="ru-RU" dirty="0"/>
              <a:t>разработать эскизы веб-страниц.</a:t>
            </a:r>
          </a:p>
          <a:p>
            <a:pPr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/>
              <a:t>Целевая аудитория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CA46-5E6C-24DF-0B65-7256981E39BF}"/>
              </a:ext>
            </a:extLst>
          </p:cNvPr>
          <p:cNvSpPr txBox="1"/>
          <p:nvPr/>
        </p:nvSpPr>
        <p:spPr>
          <a:xfrm>
            <a:off x="551384" y="1556792"/>
            <a:ext cx="11305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a typeface="Times New Roman" panose="02020603050405020304" pitchFamily="18" charset="0"/>
              </a:rPr>
              <a:t>	Ц</a:t>
            </a:r>
            <a:r>
              <a:rPr lang="ru-RU" sz="2000" dirty="0">
                <a:effectLst/>
                <a:ea typeface="Times New Roman" panose="02020603050405020304" pitchFamily="18" charset="0"/>
              </a:rPr>
              <a:t>елевую аудиторию интернет – магазина, будет составлять студенты, либо выпускники данного учебного заведения. Молодые люди в возрасте от 17 до 35 лет, обладающие знаниями в IT технологиях и привыкшие не тратить время на хождение по магазинам. Точно знающих, что им необходимо и пропагандировавших данный вуз.</a:t>
            </a:r>
            <a:endParaRPr lang="ru-RU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4DD608-68A5-D2C5-C5C1-11A95C9C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579" y="2708920"/>
            <a:ext cx="5554611" cy="37030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E5640E-41BF-F003-6C97-E84A28DC4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10" y="3583058"/>
            <a:ext cx="5688632" cy="20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513348" y="637673"/>
            <a:ext cx="8961953" cy="79567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>
                <a:cs typeface="Calibri Light"/>
              </a:rPr>
              <a:t>Обзор аналогов</a:t>
            </a:r>
            <a:endParaRPr lang="ru-RU"/>
          </a:p>
        </p:txBody>
      </p:sp>
      <p:graphicFrame>
        <p:nvGraphicFramePr>
          <p:cNvPr id="5" name="Group 9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9284743"/>
              </p:ext>
            </p:extLst>
          </p:nvPr>
        </p:nvGraphicFramePr>
        <p:xfrm>
          <a:off x="839416" y="1675102"/>
          <a:ext cx="10657184" cy="3892915"/>
        </p:xfrm>
        <a:graphic>
          <a:graphicData uri="http://schemas.openxmlformats.org/drawingml/2006/table">
            <a:tbl>
              <a:tblPr/>
              <a:tblGrid>
                <a:gridCol w="5832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712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1800" b="1" i="0" u="none" strike="noStrike" cap="none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38100" algn="ctr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Redoute</a:t>
                      </a:r>
                      <a:endParaRPr lang="ru-RU" sz="1800" b="1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38100" algn="ctr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JolyBell</a:t>
                      </a:r>
                      <a:endParaRPr b="1"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38100" algn="ctr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Lamoda</a:t>
                      </a:r>
                      <a:endParaRPr b="1"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38100" algn="ctr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816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Содержание категорий и подкатегорий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381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381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381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381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416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Общие информационные страницы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890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Отзывы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lang="ru-RU" sz="1700" b="0" i="0" u="none" strike="noStrike" cap="none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lang="ru-RU" sz="1700" b="0" i="0" u="none" strike="noStrike" cap="none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27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Личный кабинет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890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Блог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lang="ru-RU" sz="1700" b="0" i="0" u="none" strike="noStrike" cap="none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667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Поиск по сайту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890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Возврат товара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0890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Адреса доставки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lang="ru-RU" sz="1700" b="0" i="0" u="none" strike="noStrike" cap="none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lang="ru-RU" sz="1700" b="0" i="0" u="none" strike="noStrike" cap="none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54256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Избранное(список желаний)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lang="ru-RU" sz="1700" b="0" i="0" u="none" strike="noStrike" cap="none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1700" b="0" i="0" u="none" strike="noStrike" cap="none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>
                <a:cs typeface="Calibri Light"/>
              </a:rPr>
              <a:t>Требования к проекту</a:t>
            </a:r>
            <a:endParaRPr lang="ru-RU" dirty="0"/>
          </a:p>
        </p:txBody>
      </p:sp>
      <p:sp>
        <p:nvSpPr>
          <p:cNvPr id="5" name="Прямоугольник 3"/>
          <p:cNvSpPr/>
          <p:nvPr/>
        </p:nvSpPr>
        <p:spPr bwMode="auto">
          <a:xfrm>
            <a:off x="831404" y="1425743"/>
            <a:ext cx="111332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Интернет-магазин содержит категории товаров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Страница товара и его полная информация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Присутствуют общие информационные страницы (</a:t>
            </a:r>
            <a:r>
              <a:rPr lang="ru-RU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Доставка, Гарантия, Публичная оферта, Общие вопросы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.)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Минималистичный и понятный дизайн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Контактная информация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>
                <a:solidFill>
                  <a:srgbClr val="010101"/>
                </a:solidFill>
                <a:effectLst/>
                <a:ea typeface="Times New Roman" panose="02020603050405020304" pitchFamily="18" charset="0"/>
              </a:rPr>
              <a:t>Условия доставки, оплаты, гарантии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Главная страница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Каталог товаров </a:t>
            </a:r>
            <a:r>
              <a:rPr lang="ru-RU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(категории товаров)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Карточка товара </a:t>
            </a:r>
            <a:r>
              <a:rPr lang="ru-RU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(страница товара)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Корзина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Оформление заказа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Вход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Регистрация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Персональные данные </a:t>
            </a:r>
            <a:r>
              <a:rPr lang="ru-RU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(Имя, Фамилия, Отчество, </a:t>
            </a:r>
            <a:r>
              <a:rPr lang="ru-RU" i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Email</a:t>
            </a:r>
            <a:r>
              <a:rPr lang="ru-RU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, Адрес или индекс, Телефон покупателя)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Списки избранного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История заказов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Возврат товара</a:t>
            </a:r>
            <a:endParaRPr lang="ru-RU" dirty="0">
              <a:effectLst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>
                <a:cs typeface="Calibri Light"/>
              </a:rPr>
              <a:t>Язык программирования. 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2"/>
          </p:nvPr>
        </p:nvSpPr>
        <p:spPr bwMode="auto">
          <a:xfrm>
            <a:off x="838200" y="1700808"/>
            <a:ext cx="10515601" cy="435133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b="1" u="sng" dirty="0">
                <a:cs typeface="Calibri"/>
              </a:rPr>
              <a:t>JavaScript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Придает интерактивность веб-страницам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Простота и легкость в освоении</a:t>
            </a:r>
            <a:r>
              <a:rPr lang="en-US" dirty="0">
                <a:cs typeface="Calibri"/>
              </a:rPr>
              <a:t>;</a:t>
            </a:r>
            <a:endParaRPr dirty="0"/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Возможность изменять стиль страницы и добавлять анимации.</a:t>
            </a:r>
            <a:endParaRPr dirty="0"/>
          </a:p>
          <a:p>
            <a:pPr>
              <a:lnSpc>
                <a:spcPct val="80000"/>
              </a:lnSpc>
              <a:defRPr/>
            </a:pPr>
            <a:endParaRPr lang="ru-RU" b="1" u="sng" dirty="0">
              <a:cs typeface="Calibri"/>
            </a:endParaRPr>
          </a:p>
          <a:p>
            <a:pPr>
              <a:lnSpc>
                <a:spcPct val="80000"/>
              </a:lnSpc>
              <a:defRPr/>
            </a:pPr>
            <a:r>
              <a:rPr lang="en-US" b="1" u="sng" dirty="0">
                <a:cs typeface="Calibri"/>
              </a:rPr>
              <a:t>HTML5 </a:t>
            </a:r>
            <a:r>
              <a:rPr lang="ru-RU" b="1" u="sng" dirty="0">
                <a:cs typeface="Calibri"/>
              </a:rPr>
              <a:t>и </a:t>
            </a:r>
            <a:r>
              <a:rPr lang="en-US" b="1" u="sng" dirty="0">
                <a:cs typeface="Calibri"/>
              </a:rPr>
              <a:t>CSS3</a:t>
            </a:r>
            <a:endParaRPr lang="ru-RU" b="1" u="sng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Просты в обучении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Быстрота загрузки страницы сайта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Являются базовыми языками для создания сайта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Имеют специальные теги для обозначения каждого элемента сайта</a:t>
            </a:r>
            <a:r>
              <a:rPr lang="en-US" dirty="0">
                <a:cs typeface="Calibri"/>
              </a:rPr>
              <a:t>.</a:t>
            </a:r>
          </a:p>
          <a:p>
            <a:pPr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>
                <a:cs typeface="Calibri Light"/>
              </a:rPr>
              <a:t>Среда разработки. Макет и дизайн.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2"/>
          </p:nvPr>
        </p:nvSpPr>
        <p:spPr bwMode="auto">
          <a:xfrm>
            <a:off x="838200" y="1700808"/>
            <a:ext cx="10515601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  <a:defRPr/>
            </a:pPr>
            <a:r>
              <a:rPr lang="en-US" b="1" u="sng" dirty="0">
                <a:cs typeface="Calibri"/>
              </a:rPr>
              <a:t>Visual Studio Code</a:t>
            </a:r>
            <a:endParaRPr lang="ru-RU" b="1" u="sng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Кроссплатформенность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Оптимизация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Большой выбор плагинов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Гибкая настройка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Лаконичность дизайна</a:t>
            </a:r>
            <a:r>
              <a:rPr lang="en-US" dirty="0">
                <a:cs typeface="Calibri"/>
              </a:rPr>
              <a:t>.</a:t>
            </a:r>
            <a:endParaRPr lang="ru-RU" dirty="0">
              <a:cs typeface="Calibri"/>
            </a:endParaRPr>
          </a:p>
          <a:p>
            <a:pPr>
              <a:lnSpc>
                <a:spcPct val="80000"/>
              </a:lnSpc>
              <a:defRPr/>
            </a:pPr>
            <a:endParaRPr lang="ru-RU" b="1" u="sng" dirty="0">
              <a:cs typeface="Calibri"/>
            </a:endParaRPr>
          </a:p>
          <a:p>
            <a:pPr>
              <a:lnSpc>
                <a:spcPct val="80000"/>
              </a:lnSpc>
              <a:defRPr/>
            </a:pPr>
            <a:r>
              <a:rPr lang="en-US" b="1" u="sng" dirty="0">
                <a:cs typeface="Calibri"/>
              </a:rPr>
              <a:t>Figma</a:t>
            </a:r>
            <a:endParaRPr lang="ru-RU" b="1" u="sng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Просты в освоении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Работа в команде с разных устройств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Комментирование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Удобство работы со слоями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Автоматические сохранения.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endParaRPr lang="ru-RU" dirty="0">
              <a:cs typeface="Calibri"/>
            </a:endParaRPr>
          </a:p>
          <a:p>
            <a:pPr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1790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245061"/>
            <a:ext cx="8961953" cy="795672"/>
          </a:xfrm>
        </p:spPr>
        <p:txBody>
          <a:bodyPr/>
          <a:lstStyle/>
          <a:p>
            <a:pPr>
              <a:defRPr/>
            </a:pPr>
            <a:r>
              <a:rPr lang="ru-RU">
                <a:cs typeface="Calibri Light"/>
              </a:rPr>
              <a:t>Эскизы страниц сайта</a:t>
            </a:r>
            <a:endParaRPr lang="ru-RU"/>
          </a:p>
        </p:txBody>
      </p:sp>
      <p:pic>
        <p:nvPicPr>
          <p:cNvPr id="4098" name="Рисунок 1">
            <a:extLst>
              <a:ext uri="{FF2B5EF4-FFF2-40B4-BE49-F238E27FC236}">
                <a16:creationId xmlns:a16="http://schemas.microsoft.com/office/drawing/2014/main" id="{7737876B-2F2B-1B22-999E-9314FB94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980728"/>
            <a:ext cx="5304840" cy="544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Рисунок 1">
            <a:extLst>
              <a:ext uri="{FF2B5EF4-FFF2-40B4-BE49-F238E27FC236}">
                <a16:creationId xmlns:a16="http://schemas.microsoft.com/office/drawing/2014/main" id="{11C15E60-B679-0C69-B810-7A6174599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"/>
          <a:stretch/>
        </p:blipFill>
        <p:spPr bwMode="auto">
          <a:xfrm>
            <a:off x="6137186" y="215717"/>
            <a:ext cx="5888808" cy="581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Рисунок 1">
            <a:extLst>
              <a:ext uri="{FF2B5EF4-FFF2-40B4-BE49-F238E27FC236}">
                <a16:creationId xmlns:a16="http://schemas.microsoft.com/office/drawing/2014/main" id="{96B387B3-67C5-413A-1E26-9EC98BD8B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186" y="5832341"/>
            <a:ext cx="5888808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1914</TotalTime>
  <Words>534</Words>
  <Application>Microsoft Office PowerPoint</Application>
  <DocSecurity>0</DocSecurity>
  <PresentationFormat>Широкоэкранный</PresentationFormat>
  <Paragraphs>128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Symbol</vt:lpstr>
      <vt:lpstr>Wingdings</vt:lpstr>
      <vt:lpstr>Тема Office</vt:lpstr>
      <vt:lpstr>Разработка веб-приложения «Интернет-магазин одежды»</vt:lpstr>
      <vt:lpstr>Введение. Актуальность</vt:lpstr>
      <vt:lpstr>Цели и задачи</vt:lpstr>
      <vt:lpstr>Целевая аудитория</vt:lpstr>
      <vt:lpstr>Обзор аналогов</vt:lpstr>
      <vt:lpstr>Требования к проекту</vt:lpstr>
      <vt:lpstr>Язык программирования. </vt:lpstr>
      <vt:lpstr>Среда разработки. Макет и дизайн.</vt:lpstr>
      <vt:lpstr>Эскизы страниц сайта</vt:lpstr>
      <vt:lpstr>Задачи на 2 семестр</vt:lpstr>
      <vt:lpstr>Эскизы страниц сайта</vt:lpstr>
      <vt:lpstr>Эскизы страниц сайта</vt:lpstr>
      <vt:lpstr>Эскизы страниц сайта</vt:lpstr>
      <vt:lpstr>Эскизы страниц сайта</vt:lpstr>
      <vt:lpstr>Примеры основного фона</vt:lpstr>
      <vt:lpstr>Ссылка на супер бупер гипер мега сайт: https: //akroshka86.github.io/SDNPShop/index.html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Тришкина Екатерина Андреевна</dc:creator>
  <cp:keywords/>
  <dc:description/>
  <cp:lastModifiedBy>Миша Вавилов</cp:lastModifiedBy>
  <cp:revision>88</cp:revision>
  <dcterms:created xsi:type="dcterms:W3CDTF">2020-11-19T09:51:55Z</dcterms:created>
  <dcterms:modified xsi:type="dcterms:W3CDTF">2023-01-16T07:23:15Z</dcterms:modified>
  <cp:category/>
  <dc:identifier/>
  <cp:contentStatus/>
  <dc:language/>
  <cp:version/>
</cp:coreProperties>
</file>